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7" r:id="rId3"/>
    <p:sldId id="278" r:id="rId4"/>
    <p:sldId id="259" r:id="rId5"/>
    <p:sldId id="288" r:id="rId6"/>
    <p:sldId id="279" r:id="rId7"/>
    <p:sldId id="280" r:id="rId8"/>
    <p:sldId id="281" r:id="rId9"/>
    <p:sldId id="282" r:id="rId10"/>
    <p:sldId id="283" r:id="rId11"/>
    <p:sldId id="286" r:id="rId12"/>
    <p:sldId id="284" r:id="rId13"/>
    <p:sldId id="285" r:id="rId14"/>
    <p:sldId id="287" r:id="rId15"/>
    <p:sldId id="290" r:id="rId16"/>
    <p:sldId id="291" r:id="rId17"/>
    <p:sldId id="289" r:id="rId18"/>
    <p:sldId id="292" r:id="rId19"/>
  </p:sldIdLst>
  <p:sldSz cx="9144000" cy="6858000" type="screen4x3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56" autoAdjust="0"/>
    <p:restoredTop sz="89973" autoAdjust="0"/>
  </p:normalViewPr>
  <p:slideViewPr>
    <p:cSldViewPr snapToGrid="0">
      <p:cViewPr>
        <p:scale>
          <a:sx n="110" d="100"/>
          <a:sy n="110" d="100"/>
        </p:scale>
        <p:origin x="1416" y="2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gif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F8301-8233-4B91-A753-962856CBF0DB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3DD83-A15E-4987-87D9-AB54D9E793B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39716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33DD83-A15E-4987-87D9-AB54D9E793BD}" type="slidenum">
              <a:rPr lang="fi-FI" smtClean="0"/>
              <a:t>1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33719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cap="small" baseline="0"/>
            </a:lvl1pPr>
          </a:lstStyle>
          <a:p>
            <a:r>
              <a:rPr lang="fi-FI" dirty="0" smtClean="0"/>
              <a:t>OTSIKKO</a:t>
            </a:r>
            <a:endParaRPr lang="fi-FI" dirty="0"/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smtClean="0"/>
              <a:t>Muokkaa alaotsikon perustyyliä napsautt.</a:t>
            </a:r>
            <a:endParaRPr lang="fi-FI" dirty="0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Sisällön paikkamerkki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6" name="Sisällön paikkamerkk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7" name="Päivämäärän paikkamerkki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8" name="Alatunnisteen paikkamerk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tsiko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Kuvan paikkamerkki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 smtClean="0"/>
              <a:t>Lisää kuva napsauttamalla kuvaketta</a:t>
            </a:r>
            <a:endParaRPr lang="fi-FI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uva 7" descr="dia_bg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-29644" y="-48200"/>
            <a:ext cx="9171757" cy="6930584"/>
          </a:xfrm>
          <a:prstGeom prst="rect">
            <a:avLst/>
          </a:prstGeom>
        </p:spPr>
      </p:pic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dirty="0" smtClean="0"/>
              <a:t>OTSIKKO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CFC6C-53DB-45FA-8A27-34567842B867}" type="datetimeFigureOut">
              <a:rPr lang="fi-FI" smtClean="0"/>
              <a:t>20.8.2016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F2D6D-CFD2-4C93-BE77-21C60AE0A503}" type="slidenum">
              <a:rPr lang="fi-FI" smtClean="0"/>
              <a:t>‹#›</a:t>
            </a:fld>
            <a:endParaRPr lang="fi-FI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 cap="all" spc="-150" baseline="0">
          <a:solidFill>
            <a:schemeClr val="tx1">
              <a:lumMod val="75000"/>
              <a:lumOff val="25000"/>
            </a:schemeClr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0" i="0" kern="1200">
          <a:solidFill>
            <a:schemeClr val="tx1">
              <a:lumMod val="75000"/>
              <a:lumOff val="25000"/>
            </a:schemeClr>
          </a:solidFill>
          <a:effectLst/>
          <a:latin typeface="Calibri Light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b="0" kern="1200">
          <a:solidFill>
            <a:schemeClr val="tx1">
              <a:lumMod val="75000"/>
              <a:lumOff val="25000"/>
            </a:schemeClr>
          </a:solidFill>
          <a:latin typeface="Calibri Light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Calibri Light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75000"/>
              <a:lumOff val="25000"/>
            </a:schemeClr>
          </a:solidFill>
          <a:latin typeface="Calibri Light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75000"/>
              <a:lumOff val="25000"/>
            </a:schemeClr>
          </a:solidFill>
          <a:latin typeface="Calibri Light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geoportal.arctic-sdi.org/" TargetMode="External"/><Relationship Id="rId4" Type="http://schemas.openxmlformats.org/officeDocument/2006/relationships/hyperlink" Target="http://www.suomi.fi/suomifi/suomi/beta_suomifi/" TargetMode="External"/><Relationship Id="rId5" Type="http://schemas.openxmlformats.org/officeDocument/2006/relationships/hyperlink" Target="http://karttapalvelu.lounaispaikka.fi/" TargetMode="External"/><Relationship Id="rId6" Type="http://schemas.openxmlformats.org/officeDocument/2006/relationships/hyperlink" Target="https://extranet.liikennevirasto.fi/extranet/web/public/latauspalvelu" TargetMode="External"/><Relationship Id="rId7" Type="http://schemas.openxmlformats.org/officeDocument/2006/relationships/hyperlink" Target="https://www.lupapiste.fi/" TargetMode="External"/><Relationship Id="rId8" Type="http://schemas.openxmlformats.org/officeDocument/2006/relationships/hyperlink" Target="http://www.mol.fi/paikkapilotti/tyopaikkatiedotus/haku/" TargetMode="External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demo.locationframework.eu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1" Type="http://schemas.openxmlformats.org/officeDocument/2006/relationships/slideLayout" Target="../slideLayouts/slideLayout4.xml"/><Relationship Id="rId2" Type="http://schemas.openxmlformats.org/officeDocument/2006/relationships/hyperlink" Target="http://oskari.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gif"/><Relationship Id="rId5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20" Type="http://schemas.openxmlformats.org/officeDocument/2006/relationships/image" Target="../media/image24.png"/><Relationship Id="rId21" Type="http://schemas.openxmlformats.org/officeDocument/2006/relationships/image" Target="../media/image25.jpeg"/><Relationship Id="rId22" Type="http://schemas.openxmlformats.org/officeDocument/2006/relationships/image" Target="../media/image26.jpeg"/><Relationship Id="rId23" Type="http://schemas.openxmlformats.org/officeDocument/2006/relationships/image" Target="../media/image27.png"/><Relationship Id="rId24" Type="http://schemas.openxmlformats.org/officeDocument/2006/relationships/image" Target="../media/image28.png"/><Relationship Id="rId25" Type="http://schemas.openxmlformats.org/officeDocument/2006/relationships/image" Target="../media/image29.png"/><Relationship Id="rId26" Type="http://schemas.openxmlformats.org/officeDocument/2006/relationships/image" Target="../media/image30.png"/><Relationship Id="rId27" Type="http://schemas.openxmlformats.org/officeDocument/2006/relationships/image" Target="../media/image31.jpeg"/><Relationship Id="rId28" Type="http://schemas.openxmlformats.org/officeDocument/2006/relationships/image" Target="../media/image32.png"/><Relationship Id="rId29" Type="http://schemas.openxmlformats.org/officeDocument/2006/relationships/image" Target="../media/image33.jpeg"/><Relationship Id="rId10" Type="http://schemas.openxmlformats.org/officeDocument/2006/relationships/image" Target="../media/image14.png"/><Relationship Id="rId11" Type="http://schemas.openxmlformats.org/officeDocument/2006/relationships/image" Target="../media/image15.png"/><Relationship Id="rId12" Type="http://schemas.openxmlformats.org/officeDocument/2006/relationships/image" Target="../media/image16.png"/><Relationship Id="rId13" Type="http://schemas.openxmlformats.org/officeDocument/2006/relationships/image" Target="../media/image17.png"/><Relationship Id="rId14" Type="http://schemas.openxmlformats.org/officeDocument/2006/relationships/image" Target="../media/image18.jpeg"/><Relationship Id="rId15" Type="http://schemas.openxmlformats.org/officeDocument/2006/relationships/image" Target="../media/image19.png"/><Relationship Id="rId16" Type="http://schemas.openxmlformats.org/officeDocument/2006/relationships/image" Target="../media/image20.jpeg"/><Relationship Id="rId17" Type="http://schemas.openxmlformats.org/officeDocument/2006/relationships/image" Target="../media/image21.png"/><Relationship Id="rId18" Type="http://schemas.openxmlformats.org/officeDocument/2006/relationships/image" Target="../media/image22.png"/><Relationship Id="rId19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pn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i-FI" sz="4000" b="1" dirty="0" err="1"/>
              <a:t>Kickstart</a:t>
            </a:r>
            <a:r>
              <a:rPr lang="fi-FI" sz="4000" b="1" dirty="0"/>
              <a:t> </a:t>
            </a:r>
            <a:r>
              <a:rPr lang="fi-FI" sz="4000" b="1" dirty="0" err="1"/>
              <a:t>your</a:t>
            </a:r>
            <a:r>
              <a:rPr lang="fi-FI" sz="4000" b="1" dirty="0"/>
              <a:t> </a:t>
            </a:r>
            <a:r>
              <a:rPr lang="fi-FI" sz="4000" b="1" dirty="0" err="1"/>
              <a:t>web</a:t>
            </a:r>
            <a:r>
              <a:rPr lang="fi-FI" sz="4000" b="1" dirty="0"/>
              <a:t> </a:t>
            </a:r>
            <a:r>
              <a:rPr lang="fi-FI" sz="4000" b="1" dirty="0" err="1"/>
              <a:t>map</a:t>
            </a:r>
            <a:r>
              <a:rPr lang="fi-FI" sz="4000" b="1" dirty="0"/>
              <a:t> </a:t>
            </a:r>
            <a:r>
              <a:rPr lang="fi-FI" sz="4000" b="1" dirty="0" err="1"/>
              <a:t>app</a:t>
            </a:r>
            <a:r>
              <a:rPr lang="fi-FI" sz="4000" b="1" dirty="0"/>
              <a:t>!</a:t>
            </a:r>
            <a:endParaRPr lang="fi-FI" sz="4000" dirty="0"/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i-FI" b="1" dirty="0" smtClean="0"/>
              <a:t>FOSS4G 2016</a:t>
            </a:r>
          </a:p>
          <a:p>
            <a:r>
              <a:rPr lang="fi-FI" sz="2400" i="1" dirty="0"/>
              <a:t>Sami Mäkinen, </a:t>
            </a:r>
            <a:r>
              <a:rPr lang="fi-FI" sz="2400" i="1" dirty="0" smtClean="0"/>
              <a:t>NLS </a:t>
            </a:r>
            <a:r>
              <a:rPr lang="fi-FI" sz="2400" i="1" dirty="0" smtClean="0"/>
              <a:t>Finland</a:t>
            </a:r>
            <a:endParaRPr lang="fi-FI" sz="2400" i="1" dirty="0" smtClean="0"/>
          </a:p>
          <a:p>
            <a:r>
              <a:rPr lang="fi-FI" sz="2400" dirty="0" smtClean="0"/>
              <a:t>24.08.2016</a:t>
            </a:r>
            <a:endParaRPr lang="fi-FI" sz="2400" dirty="0"/>
          </a:p>
        </p:txBody>
      </p:sp>
    </p:spTree>
    <p:extLst>
      <p:ext uri="{BB962C8B-B14F-4D97-AF65-F5344CB8AC3E}">
        <p14:creationId xmlns:p14="http://schemas.microsoft.com/office/powerpoint/2010/main" val="140449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Events</a:t>
            </a:r>
          </a:p>
          <a:p>
            <a:pPr lvl="1"/>
            <a:r>
              <a:rPr lang="en-US" dirty="0" err="1"/>
              <a:t>MapClickedEvent</a:t>
            </a:r>
            <a:endParaRPr lang="en-US" dirty="0" smtClean="0"/>
          </a:p>
          <a:p>
            <a:pPr lvl="1"/>
            <a:r>
              <a:rPr lang="en-US" dirty="0" err="1" smtClean="0"/>
              <a:t>AfterMapMoveEvent</a:t>
            </a:r>
            <a:endParaRPr lang="en-US" dirty="0" smtClean="0"/>
          </a:p>
          <a:p>
            <a:pPr lvl="1"/>
            <a:r>
              <a:rPr lang="en-US" dirty="0" err="1" smtClean="0"/>
              <a:t>UserLocationEvent</a:t>
            </a:r>
            <a:endParaRPr lang="en-US" dirty="0" smtClean="0"/>
          </a:p>
          <a:p>
            <a:r>
              <a:rPr lang="en-US" dirty="0" smtClean="0"/>
              <a:t>Requests </a:t>
            </a:r>
          </a:p>
          <a:p>
            <a:pPr lvl="1"/>
            <a:r>
              <a:rPr lang="en-US" dirty="0" err="1" smtClean="0"/>
              <a:t>MapMoveRequest</a:t>
            </a:r>
            <a:endParaRPr lang="en-US" dirty="0" smtClean="0"/>
          </a:p>
          <a:p>
            <a:pPr lvl="1"/>
            <a:r>
              <a:rPr lang="en-US" dirty="0" err="1" smtClean="0"/>
              <a:t>GetUserLocationRequest</a:t>
            </a:r>
            <a:endParaRPr lang="en-US" dirty="0"/>
          </a:p>
          <a:p>
            <a:r>
              <a:rPr lang="en-US" dirty="0" smtClean="0"/>
              <a:t>Functions</a:t>
            </a:r>
          </a:p>
          <a:p>
            <a:pPr lvl="1"/>
            <a:r>
              <a:rPr lang="en-US" dirty="0" err="1" smtClean="0"/>
              <a:t>getMapPosition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getMapBbox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getZoomRange</a:t>
            </a:r>
            <a:r>
              <a:rPr lang="en-US" dirty="0" smtClean="0"/>
              <a:t> () -&gt; </a:t>
            </a:r>
            <a:r>
              <a:rPr lang="en-US" dirty="0"/>
              <a:t>min, max, current</a:t>
            </a:r>
            <a:endParaRPr lang="en-US" dirty="0" smtClean="0"/>
          </a:p>
          <a:p>
            <a:pPr lvl="1"/>
            <a:r>
              <a:rPr lang="en-US" dirty="0" err="1" smtClean="0"/>
              <a:t>zoomIn</a:t>
            </a:r>
            <a:r>
              <a:rPr lang="en-US" dirty="0" smtClean="0"/>
              <a:t>(), </a:t>
            </a:r>
            <a:r>
              <a:rPr lang="en-US" dirty="0" err="1" smtClean="0"/>
              <a:t>zoomOut</a:t>
            </a:r>
            <a:r>
              <a:rPr lang="en-US" dirty="0" smtClean="0"/>
              <a:t>(), </a:t>
            </a:r>
            <a:r>
              <a:rPr lang="en-US" dirty="0" err="1" smtClean="0"/>
              <a:t>zoomTo</a:t>
            </a:r>
            <a:r>
              <a:rPr lang="en-US" dirty="0" smtClean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5378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Events</a:t>
            </a:r>
          </a:p>
          <a:p>
            <a:pPr lvl="1"/>
            <a:r>
              <a:rPr lang="en-US" dirty="0" err="1"/>
              <a:t>AfterAddMarkerEvent</a:t>
            </a:r>
            <a:endParaRPr lang="en-US" dirty="0" smtClean="0"/>
          </a:p>
          <a:p>
            <a:pPr lvl="1"/>
            <a:r>
              <a:rPr lang="en-US" dirty="0" err="1"/>
              <a:t>MarkerClickEvent</a:t>
            </a:r>
            <a:endParaRPr lang="en-US" dirty="0" smtClean="0"/>
          </a:p>
          <a:p>
            <a:r>
              <a:rPr lang="en-US" dirty="0" smtClean="0"/>
              <a:t>Requests</a:t>
            </a:r>
          </a:p>
          <a:p>
            <a:pPr lvl="1"/>
            <a:r>
              <a:rPr lang="en-US" dirty="0" err="1"/>
              <a:t>MapModulePlugin.AddMarkerRequest</a:t>
            </a:r>
            <a:endParaRPr lang="en-US" dirty="0" smtClean="0"/>
          </a:p>
          <a:p>
            <a:pPr lvl="1"/>
            <a:r>
              <a:rPr lang="en-US" dirty="0" err="1" smtClean="0"/>
              <a:t>MapModulePlugin.RemoveMarkersRequest</a:t>
            </a:r>
            <a:endParaRPr lang="en-US" dirty="0" smtClean="0"/>
          </a:p>
          <a:p>
            <a:pPr lvl="1"/>
            <a:r>
              <a:rPr lang="en-US" dirty="0" err="1"/>
              <a:t>MapModulePlugin.MarkerVisibilityRequest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848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Requests</a:t>
            </a:r>
          </a:p>
          <a:p>
            <a:pPr lvl="1"/>
            <a:r>
              <a:rPr lang="en-US" dirty="0" err="1" smtClean="0"/>
              <a:t>ChangeMapLayerOpacityRequest</a:t>
            </a:r>
            <a:endParaRPr lang="en-US" dirty="0" smtClean="0"/>
          </a:p>
          <a:p>
            <a:pPr lvl="1"/>
            <a:r>
              <a:rPr lang="en-US" dirty="0" err="1" smtClean="0"/>
              <a:t>MapModulePlugin.MapLayerVisibilityRequest</a:t>
            </a:r>
            <a:endParaRPr lang="en-US" dirty="0" smtClean="0"/>
          </a:p>
          <a:p>
            <a:pPr lvl="1"/>
            <a:r>
              <a:rPr lang="en-US" dirty="0" err="1" smtClean="0"/>
              <a:t>MapModulePlugin.GetFeatureInfoRequest</a:t>
            </a:r>
            <a:endParaRPr lang="en-US" dirty="0" smtClean="0"/>
          </a:p>
          <a:p>
            <a:r>
              <a:rPr lang="en-US" dirty="0" smtClean="0"/>
              <a:t>Function</a:t>
            </a:r>
            <a:endParaRPr lang="en-US" dirty="0"/>
          </a:p>
          <a:p>
            <a:pPr lvl="1"/>
            <a:r>
              <a:rPr lang="en-US" dirty="0" err="1"/>
              <a:t>getAllLayers</a:t>
            </a:r>
            <a:r>
              <a:rPr lang="en-US" dirty="0"/>
              <a:t>()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5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Requests</a:t>
            </a:r>
            <a:endParaRPr lang="en-US" dirty="0" smtClean="0"/>
          </a:p>
          <a:p>
            <a:pPr lvl="1"/>
            <a:r>
              <a:rPr lang="en-US" dirty="0" err="1" smtClean="0"/>
              <a:t>InfoBox.ShowInfoBoxRequest</a:t>
            </a:r>
            <a:endParaRPr lang="en-US" dirty="0" smtClean="0"/>
          </a:p>
          <a:p>
            <a:pPr lvl="1"/>
            <a:r>
              <a:rPr lang="en-US" dirty="0" err="1" smtClean="0"/>
              <a:t>InfoBox.HideInfoBoxRequest</a:t>
            </a:r>
            <a:endParaRPr lang="en-US" dirty="0" smtClean="0"/>
          </a:p>
          <a:p>
            <a:pPr lvl="1"/>
            <a:r>
              <a:rPr lang="en-US" dirty="0" err="1" smtClean="0"/>
              <a:t>ShowProgressSpinnerRequest</a:t>
            </a:r>
            <a:endParaRPr lang="en-US" dirty="0" smtClean="0"/>
          </a:p>
          <a:p>
            <a:r>
              <a:rPr lang="en-US" dirty="0"/>
              <a:t>Events</a:t>
            </a:r>
          </a:p>
          <a:p>
            <a:pPr lvl="1"/>
            <a:r>
              <a:rPr lang="en-US" dirty="0" err="1"/>
              <a:t>InfoBox.InfoBoxEvent</a:t>
            </a:r>
            <a:endParaRPr lang="en-US" dirty="0"/>
          </a:p>
          <a:p>
            <a:pPr lvl="1"/>
            <a:r>
              <a:rPr lang="en-US" dirty="0" err="1"/>
              <a:t>InfoboxActionEvent</a:t>
            </a:r>
            <a:endParaRPr lang="en-US" dirty="0"/>
          </a:p>
          <a:p>
            <a:r>
              <a:rPr lang="en-US" dirty="0" smtClean="0"/>
              <a:t>Functions</a:t>
            </a:r>
            <a:endParaRPr lang="en-US" dirty="0"/>
          </a:p>
          <a:p>
            <a:pPr lvl="1"/>
            <a:r>
              <a:rPr lang="en-US" dirty="0" err="1"/>
              <a:t>setCursorStyle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sendUIEvent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getPixelMeasuresInScale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getScreenshot</a:t>
            </a:r>
            <a:r>
              <a:rPr lang="en-US" dirty="0" smtClean="0"/>
              <a:t>()*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54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Request</a:t>
            </a:r>
            <a:endParaRPr lang="en-US" dirty="0" smtClean="0"/>
          </a:p>
          <a:p>
            <a:pPr lvl="1"/>
            <a:r>
              <a:rPr lang="en-US" dirty="0" err="1" smtClean="0"/>
              <a:t>DrawTools.StartDrawingRequest</a:t>
            </a:r>
            <a:endParaRPr lang="en-US" dirty="0" smtClean="0"/>
          </a:p>
          <a:p>
            <a:pPr lvl="1"/>
            <a:r>
              <a:rPr lang="en-US" dirty="0" err="1" smtClean="0"/>
              <a:t>DrawTools.StopDrawingRequest</a:t>
            </a:r>
            <a:endParaRPr lang="en-US" dirty="0" smtClean="0"/>
          </a:p>
          <a:p>
            <a:r>
              <a:rPr lang="en-US" dirty="0"/>
              <a:t>Event</a:t>
            </a:r>
          </a:p>
          <a:p>
            <a:pPr lvl="1"/>
            <a:r>
              <a:rPr lang="en-US" dirty="0" err="1" smtClean="0"/>
              <a:t>DrawingEvent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80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Requests</a:t>
            </a:r>
          </a:p>
          <a:p>
            <a:pPr lvl="1"/>
            <a:r>
              <a:rPr lang="en-US" dirty="0" err="1" smtClean="0"/>
              <a:t>MapModulePlugin.AddFeaturesToMapRequest</a:t>
            </a:r>
            <a:endParaRPr lang="en-US" dirty="0" smtClean="0"/>
          </a:p>
          <a:p>
            <a:pPr lvl="1"/>
            <a:r>
              <a:rPr lang="en-US" dirty="0" err="1" smtClean="0"/>
              <a:t>MapModulePlugin.RemoveFeaturesFromMapRequest</a:t>
            </a:r>
            <a:endParaRPr lang="en-US" dirty="0" smtClean="0"/>
          </a:p>
          <a:p>
            <a:pPr lvl="1"/>
            <a:r>
              <a:rPr lang="en-US" dirty="0" err="1" smtClean="0"/>
              <a:t>MapModulePlugin.ZoomToFeaturesRequest</a:t>
            </a:r>
            <a:endParaRPr lang="en-US" dirty="0" smtClean="0"/>
          </a:p>
          <a:p>
            <a:r>
              <a:rPr lang="en-US" dirty="0" smtClean="0"/>
              <a:t>Events</a:t>
            </a:r>
          </a:p>
          <a:p>
            <a:pPr lvl="1"/>
            <a:r>
              <a:rPr lang="en-US" dirty="0" err="1" smtClean="0"/>
              <a:t>FeatureEvent</a:t>
            </a:r>
            <a:r>
              <a:rPr lang="en-US" dirty="0" smtClean="0"/>
              <a:t> (add, remove, click)</a:t>
            </a:r>
            <a:endParaRPr lang="en-US" dirty="0" smtClean="0"/>
          </a:p>
          <a:p>
            <a:r>
              <a:rPr lang="en-US" dirty="0" smtClean="0"/>
              <a:t>Function</a:t>
            </a:r>
          </a:p>
          <a:p>
            <a:pPr lvl="1"/>
            <a:r>
              <a:rPr lang="en-US" dirty="0" err="1" smtClean="0"/>
              <a:t>getFeatures</a:t>
            </a:r>
            <a:r>
              <a:rPr lang="en-US" dirty="0" smtClean="0"/>
              <a:t>()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192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More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State handling: get, set, reset</a:t>
            </a:r>
          </a:p>
          <a:p>
            <a:r>
              <a:rPr lang="en-US" dirty="0" smtClean="0"/>
              <a:t>Integrations</a:t>
            </a:r>
          </a:p>
          <a:p>
            <a:pPr lvl="1"/>
            <a:r>
              <a:rPr lang="en-US" dirty="0" err="1" smtClean="0"/>
              <a:t>SearchRequest</a:t>
            </a:r>
            <a:r>
              <a:rPr lang="en-US" dirty="0" smtClean="0"/>
              <a:t> </a:t>
            </a:r>
            <a:r>
              <a:rPr lang="en-US" dirty="0"/>
              <a:t>-&gt; </a:t>
            </a:r>
            <a:r>
              <a:rPr lang="en-US" dirty="0" err="1" smtClean="0"/>
              <a:t>O</a:t>
            </a:r>
            <a:r>
              <a:rPr lang="en-US" dirty="0" err="1" smtClean="0"/>
              <a:t>penStreetMap</a:t>
            </a:r>
            <a:r>
              <a:rPr lang="en-US" dirty="0" smtClean="0"/>
              <a:t> </a:t>
            </a:r>
            <a:r>
              <a:rPr lang="en-US" dirty="0"/>
              <a:t>search by default, </a:t>
            </a:r>
            <a:r>
              <a:rPr lang="en-US" dirty="0" smtClean="0"/>
              <a:t>customizable</a:t>
            </a:r>
          </a:p>
          <a:p>
            <a:pPr lvl="1"/>
            <a:r>
              <a:rPr lang="en-US" dirty="0" err="1" smtClean="0"/>
              <a:t>OpenTripPlanner</a:t>
            </a:r>
            <a:r>
              <a:rPr lang="en-US" dirty="0" smtClean="0"/>
              <a:t> </a:t>
            </a:r>
            <a:r>
              <a:rPr lang="en-US" dirty="0"/>
              <a:t>-&gt; </a:t>
            </a:r>
            <a:r>
              <a:rPr lang="en-US" dirty="0" err="1"/>
              <a:t>getRoute</a:t>
            </a:r>
            <a:r>
              <a:rPr lang="en-US" dirty="0"/>
              <a:t>() -&gt; </a:t>
            </a:r>
            <a:r>
              <a:rPr lang="en-US" dirty="0" err="1" smtClean="0"/>
              <a:t>GeoJSON</a:t>
            </a:r>
            <a:endParaRPr lang="en-US" dirty="0" smtClean="0"/>
          </a:p>
          <a:p>
            <a:pPr lvl="1"/>
            <a:r>
              <a:rPr lang="en-US" dirty="0"/>
              <a:t>Open311 </a:t>
            </a:r>
            <a:r>
              <a:rPr lang="en-US" dirty="0" smtClean="0"/>
              <a:t>-&gt; </a:t>
            </a:r>
            <a:r>
              <a:rPr lang="en-US" dirty="0"/>
              <a:t>feedback related </a:t>
            </a:r>
            <a:r>
              <a:rPr lang="en-US" dirty="0" smtClean="0"/>
              <a:t>functionality/</a:t>
            </a:r>
            <a:endParaRPr lang="en-US" dirty="0" smtClean="0"/>
          </a:p>
          <a:p>
            <a:r>
              <a:rPr lang="en-US" dirty="0" smtClean="0"/>
              <a:t>Extendable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92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i-FI" dirty="0" err="1" smtClean="0"/>
              <a:t>Users</a:t>
            </a:r>
            <a:r>
              <a:rPr lang="fi-FI" dirty="0" smtClean="0"/>
              <a:t> of Oskari</a:t>
            </a:r>
            <a:endParaRPr lang="fi-FI" dirty="0"/>
          </a:p>
        </p:txBody>
      </p:sp>
      <p:sp>
        <p:nvSpPr>
          <p:cNvPr id="33795" name="Sisällön paikkamerkki 2"/>
          <p:cNvSpPr>
            <a:spLocks noGrp="1"/>
          </p:cNvSpPr>
          <p:nvPr>
            <p:ph sz="half" idx="1"/>
          </p:nvPr>
        </p:nvSpPr>
        <p:spPr>
          <a:xfrm>
            <a:off x="262053" y="1328428"/>
            <a:ext cx="8619893" cy="4927407"/>
          </a:xfrm>
        </p:spPr>
        <p:txBody>
          <a:bodyPr>
            <a:normAutofit fontScale="85000" lnSpcReduction="20000"/>
          </a:bodyPr>
          <a:lstStyle/>
          <a:p>
            <a:r>
              <a:rPr lang="fi-FI" altLang="fi-FI" dirty="0" smtClean="0"/>
              <a:t>European </a:t>
            </a:r>
            <a:r>
              <a:rPr lang="fi-FI" altLang="fi-FI" dirty="0" err="1" smtClean="0"/>
              <a:t>Location</a:t>
            </a:r>
            <a:r>
              <a:rPr lang="fi-FI" altLang="fi-FI" dirty="0" smtClean="0"/>
              <a:t> Framework </a:t>
            </a:r>
            <a:r>
              <a:rPr lang="fi-FI" altLang="fi-FI" dirty="0" smtClean="0">
                <a:hlinkClick r:id="rId2"/>
              </a:rPr>
              <a:t>Showcase </a:t>
            </a:r>
            <a:r>
              <a:rPr lang="fi-FI" altLang="fi-FI" dirty="0" err="1" smtClean="0">
                <a:hlinkClick r:id="rId2"/>
              </a:rPr>
              <a:t>App</a:t>
            </a:r>
            <a:endParaRPr lang="fi-FI" altLang="fi-FI" dirty="0" smtClean="0"/>
          </a:p>
          <a:p>
            <a:r>
              <a:rPr lang="fi-FI" altLang="fi-FI" dirty="0" smtClean="0"/>
              <a:t>Arctic SDI </a:t>
            </a:r>
            <a:r>
              <a:rPr lang="fi-FI" altLang="fi-FI" dirty="0" smtClean="0">
                <a:hlinkClick r:id="rId3"/>
              </a:rPr>
              <a:t>Geoportal</a:t>
            </a:r>
            <a:endParaRPr lang="fi-FI" altLang="fi-FI" dirty="0" smtClean="0"/>
          </a:p>
          <a:p>
            <a:r>
              <a:rPr lang="fi-FI" altLang="fi-FI" dirty="0" err="1" smtClean="0"/>
              <a:t>Finnish</a:t>
            </a:r>
            <a:r>
              <a:rPr lang="fi-FI" altLang="fi-FI" dirty="0" smtClean="0"/>
              <a:t> National </a:t>
            </a:r>
            <a:r>
              <a:rPr lang="fi-FI" altLang="fi-FI" dirty="0" err="1" smtClean="0"/>
              <a:t>eGovernment</a:t>
            </a:r>
            <a:r>
              <a:rPr lang="fi-FI" altLang="fi-FI" dirty="0" smtClean="0"/>
              <a:t> </a:t>
            </a:r>
            <a:r>
              <a:rPr lang="fi-FI" altLang="fi-FI" dirty="0" smtClean="0">
                <a:hlinkClick r:id="rId4"/>
              </a:rPr>
              <a:t>services</a:t>
            </a:r>
            <a:endParaRPr lang="fi-FI" altLang="fi-FI" dirty="0" smtClean="0"/>
          </a:p>
          <a:p>
            <a:r>
              <a:rPr lang="fi-FI" altLang="fi-FI" dirty="0" smtClean="0"/>
              <a:t>National </a:t>
            </a:r>
            <a:r>
              <a:rPr lang="fi-FI" altLang="fi-FI" dirty="0" err="1" smtClean="0"/>
              <a:t>Land</a:t>
            </a:r>
            <a:r>
              <a:rPr lang="fi-FI" altLang="fi-FI" dirty="0" smtClean="0"/>
              <a:t> </a:t>
            </a:r>
            <a:r>
              <a:rPr lang="fi-FI" altLang="fi-FI" dirty="0" err="1" smtClean="0"/>
              <a:t>Survey</a:t>
            </a:r>
            <a:r>
              <a:rPr lang="fi-FI" altLang="fi-FI" dirty="0" smtClean="0"/>
              <a:t> of Finland </a:t>
            </a:r>
            <a:r>
              <a:rPr lang="fi-FI" altLang="fi-FI" dirty="0" err="1" smtClean="0"/>
              <a:t>eServices</a:t>
            </a:r>
            <a:endParaRPr lang="fi-FI" altLang="fi-FI" dirty="0"/>
          </a:p>
          <a:p>
            <a:r>
              <a:rPr lang="fi-FI" altLang="fi-FI" dirty="0" smtClean="0"/>
              <a:t>City of </a:t>
            </a:r>
            <a:r>
              <a:rPr lang="fi-FI" altLang="fi-FI" dirty="0" smtClean="0"/>
              <a:t>Tampere</a:t>
            </a:r>
            <a:endParaRPr lang="fi-FI" altLang="fi-FI" dirty="0" smtClean="0"/>
          </a:p>
          <a:p>
            <a:r>
              <a:rPr lang="fi-FI" altLang="fi-FI" dirty="0" err="1" smtClean="0"/>
              <a:t>The</a:t>
            </a:r>
            <a:r>
              <a:rPr lang="fi-FI" altLang="fi-FI" dirty="0" smtClean="0"/>
              <a:t> </a:t>
            </a:r>
            <a:r>
              <a:rPr lang="fi-FI" altLang="fi-FI" dirty="0" smtClean="0">
                <a:hlinkClick r:id="rId5"/>
              </a:rPr>
              <a:t>Regional </a:t>
            </a:r>
            <a:r>
              <a:rPr lang="fi-FI" altLang="fi-FI" dirty="0" err="1" smtClean="0">
                <a:hlinkClick r:id="rId5"/>
              </a:rPr>
              <a:t>Council</a:t>
            </a:r>
            <a:r>
              <a:rPr lang="fi-FI" altLang="fi-FI" dirty="0" smtClean="0">
                <a:hlinkClick r:id="rId5"/>
              </a:rPr>
              <a:t> </a:t>
            </a:r>
            <a:r>
              <a:rPr lang="fi-FI" altLang="fi-FI" dirty="0" smtClean="0"/>
              <a:t>of </a:t>
            </a:r>
            <a:r>
              <a:rPr lang="fi-FI" altLang="fi-FI" dirty="0" err="1" smtClean="0"/>
              <a:t>Southwest</a:t>
            </a:r>
            <a:r>
              <a:rPr lang="fi-FI" altLang="fi-FI" dirty="0" smtClean="0"/>
              <a:t> Finland</a:t>
            </a:r>
          </a:p>
          <a:p>
            <a:r>
              <a:rPr lang="fi-FI" altLang="fi-FI" dirty="0" smtClean="0"/>
              <a:t>Statistical data </a:t>
            </a:r>
            <a:r>
              <a:rPr lang="fi-FI" altLang="fi-FI" dirty="0" err="1" smtClean="0"/>
              <a:t>service</a:t>
            </a:r>
            <a:r>
              <a:rPr lang="fi-FI" altLang="fi-FI" dirty="0" smtClean="0"/>
              <a:t> ”Liiteri” for </a:t>
            </a:r>
            <a:r>
              <a:rPr lang="fi-FI" altLang="fi-FI" dirty="0" err="1" smtClean="0"/>
              <a:t>the</a:t>
            </a:r>
            <a:r>
              <a:rPr lang="fi-FI" altLang="fi-FI" dirty="0" smtClean="0"/>
              <a:t> </a:t>
            </a:r>
            <a:r>
              <a:rPr lang="fi-FI" altLang="fi-FI" dirty="0" err="1" smtClean="0"/>
              <a:t>Finnish</a:t>
            </a:r>
            <a:r>
              <a:rPr lang="fi-FI" altLang="fi-FI" dirty="0" smtClean="0"/>
              <a:t> </a:t>
            </a:r>
            <a:r>
              <a:rPr lang="fi-FI" altLang="fi-FI" dirty="0" err="1" smtClean="0"/>
              <a:t>ministry</a:t>
            </a:r>
            <a:r>
              <a:rPr lang="fi-FI" altLang="fi-FI" dirty="0" smtClean="0"/>
              <a:t> of Environment</a:t>
            </a:r>
          </a:p>
          <a:p>
            <a:r>
              <a:rPr lang="fi-FI" altLang="fi-FI" dirty="0" err="1"/>
              <a:t>Finnish</a:t>
            </a:r>
            <a:r>
              <a:rPr lang="fi-FI" altLang="fi-FI" dirty="0"/>
              <a:t> Transport </a:t>
            </a:r>
            <a:r>
              <a:rPr lang="fi-FI" altLang="fi-FI" dirty="0" err="1"/>
              <a:t>Agency</a:t>
            </a:r>
            <a:r>
              <a:rPr lang="fi-FI" altLang="fi-FI" dirty="0"/>
              <a:t> </a:t>
            </a:r>
            <a:r>
              <a:rPr lang="fi-FI" altLang="fi-FI" dirty="0">
                <a:hlinkClick r:id="rId6"/>
              </a:rPr>
              <a:t>data </a:t>
            </a:r>
            <a:r>
              <a:rPr lang="fi-FI" altLang="fi-FI" dirty="0" err="1">
                <a:hlinkClick r:id="rId6"/>
              </a:rPr>
              <a:t>download</a:t>
            </a:r>
            <a:r>
              <a:rPr lang="fi-FI" altLang="fi-FI" dirty="0">
                <a:hlinkClick r:id="rId6"/>
              </a:rPr>
              <a:t> </a:t>
            </a:r>
            <a:r>
              <a:rPr lang="fi-FI" altLang="fi-FI" dirty="0" err="1">
                <a:hlinkClick r:id="rId6"/>
              </a:rPr>
              <a:t>service</a:t>
            </a:r>
            <a:endParaRPr lang="fi-FI" altLang="fi-FI" dirty="0"/>
          </a:p>
          <a:p>
            <a:r>
              <a:rPr lang="fi-FI" altLang="fi-FI" dirty="0"/>
              <a:t>Permit Services for </a:t>
            </a:r>
            <a:r>
              <a:rPr lang="fi-FI" altLang="fi-FI" dirty="0" err="1"/>
              <a:t>Municipalities</a:t>
            </a:r>
            <a:r>
              <a:rPr lang="fi-FI" altLang="fi-FI" dirty="0"/>
              <a:t> (</a:t>
            </a:r>
            <a:r>
              <a:rPr lang="fi-FI" altLang="fi-FI" dirty="0">
                <a:hlinkClick r:id="rId7"/>
              </a:rPr>
              <a:t>Lupapiste</a:t>
            </a:r>
            <a:r>
              <a:rPr lang="fi-FI" altLang="fi-FI" dirty="0"/>
              <a:t>)</a:t>
            </a:r>
          </a:p>
          <a:p>
            <a:r>
              <a:rPr lang="fi-FI" altLang="fi-FI" dirty="0" err="1"/>
              <a:t>Unemployment</a:t>
            </a:r>
            <a:r>
              <a:rPr lang="fi-FI" altLang="fi-FI" dirty="0"/>
              <a:t> Services Finland </a:t>
            </a:r>
            <a:r>
              <a:rPr lang="fi-FI" altLang="fi-FI" dirty="0">
                <a:hlinkClick r:id="rId8"/>
              </a:rPr>
              <a:t>mol.fi</a:t>
            </a:r>
            <a:endParaRPr lang="fi-FI" altLang="fi-FI" dirty="0"/>
          </a:p>
          <a:p>
            <a:r>
              <a:rPr lang="fi-FI" altLang="fi-FI" dirty="0"/>
              <a:t>City of Helsinki </a:t>
            </a:r>
            <a:r>
              <a:rPr lang="fi-FI" altLang="fi-FI" dirty="0" err="1"/>
              <a:t>beta</a:t>
            </a:r>
            <a:r>
              <a:rPr lang="fi-FI" altLang="fi-FI" dirty="0"/>
              <a:t> </a:t>
            </a:r>
            <a:r>
              <a:rPr lang="fi-FI" altLang="fi-FI" dirty="0" err="1"/>
              <a:t>map</a:t>
            </a:r>
            <a:r>
              <a:rPr lang="fi-FI" altLang="fi-FI" dirty="0"/>
              <a:t> </a:t>
            </a:r>
            <a:r>
              <a:rPr lang="fi-FI" altLang="fi-FI" dirty="0" err="1" smtClean="0"/>
              <a:t>service</a:t>
            </a:r>
            <a:endParaRPr lang="fi-FI" altLang="fi-FI" dirty="0" smtClean="0"/>
          </a:p>
          <a:p>
            <a:r>
              <a:rPr lang="fi-FI" altLang="fi-FI" dirty="0" err="1" smtClean="0"/>
              <a:t>Iceland</a:t>
            </a:r>
            <a:r>
              <a:rPr lang="fi-FI" altLang="fi-FI" dirty="0" smtClean="0"/>
              <a:t>, </a:t>
            </a:r>
            <a:r>
              <a:rPr lang="fi-FI" altLang="fi-FI" dirty="0" err="1" smtClean="0"/>
              <a:t>launching</a:t>
            </a:r>
            <a:r>
              <a:rPr lang="fi-FI" altLang="fi-FI" dirty="0" smtClean="0"/>
              <a:t> </a:t>
            </a:r>
            <a:r>
              <a:rPr lang="fi-FI" altLang="fi-FI" dirty="0" err="1" smtClean="0"/>
              <a:t>later</a:t>
            </a:r>
            <a:r>
              <a:rPr lang="fi-FI" altLang="fi-FI" dirty="0" smtClean="0"/>
              <a:t> </a:t>
            </a:r>
            <a:r>
              <a:rPr lang="fi-FI" altLang="fi-FI" dirty="0" err="1" smtClean="0"/>
              <a:t>this</a:t>
            </a:r>
            <a:r>
              <a:rPr lang="fi-FI" altLang="fi-FI" dirty="0" smtClean="0"/>
              <a:t> </a:t>
            </a:r>
            <a:r>
              <a:rPr lang="fi-FI" altLang="fi-FI" dirty="0" err="1" smtClean="0"/>
              <a:t>year</a:t>
            </a:r>
            <a:endParaRPr lang="fi-FI" altLang="fi-FI" dirty="0"/>
          </a:p>
          <a:p>
            <a:endParaRPr lang="fi-FI" altLang="fi-FI" dirty="0" smtClean="0"/>
          </a:p>
        </p:txBody>
      </p:sp>
    </p:spTree>
    <p:extLst>
      <p:ext uri="{BB962C8B-B14F-4D97-AF65-F5344CB8AC3E}">
        <p14:creationId xmlns:p14="http://schemas.microsoft.com/office/powerpoint/2010/main" val="164973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fi-FI" dirty="0" err="1" smtClean="0"/>
              <a:t>Thank</a:t>
            </a:r>
            <a:r>
              <a:rPr lang="fi-FI" dirty="0" smtClean="0"/>
              <a:t> </a:t>
            </a:r>
            <a:r>
              <a:rPr lang="fi-FI" dirty="0" err="1" smtClean="0"/>
              <a:t>you</a:t>
            </a:r>
            <a:r>
              <a:rPr lang="fi-FI" dirty="0" smtClean="0"/>
              <a:t>! </a:t>
            </a:r>
            <a:r>
              <a:rPr lang="fi-FI" dirty="0" err="1" smtClean="0"/>
              <a:t>Questions</a:t>
            </a:r>
            <a:r>
              <a:rPr lang="fi-FI" dirty="0" smtClean="0"/>
              <a:t>?</a:t>
            </a:r>
            <a:endParaRPr lang="fi-FI" dirty="0"/>
          </a:p>
        </p:txBody>
      </p:sp>
      <p:sp>
        <p:nvSpPr>
          <p:cNvPr id="33795" name="Sisällön paikkamerkki 2"/>
          <p:cNvSpPr>
            <a:spLocks noGrp="1"/>
          </p:cNvSpPr>
          <p:nvPr>
            <p:ph sz="half" idx="1"/>
          </p:nvPr>
        </p:nvSpPr>
        <p:spPr>
          <a:xfrm>
            <a:off x="262053" y="1328428"/>
            <a:ext cx="8619893" cy="492740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fi-FI" altLang="fi-FI" sz="5400" dirty="0" smtClean="0">
                <a:hlinkClick r:id="rId2"/>
              </a:rPr>
              <a:t>http://oskari.org</a:t>
            </a:r>
            <a:endParaRPr lang="fi-FI" altLang="fi-FI" sz="5400" dirty="0" smtClean="0"/>
          </a:p>
          <a:p>
            <a:pPr marL="0" indent="0" algn="ctr">
              <a:lnSpc>
                <a:spcPct val="150000"/>
              </a:lnSpc>
              <a:buNone/>
            </a:pPr>
            <a:r>
              <a:rPr lang="fi-FI" altLang="fi-FI" sz="5400" dirty="0" err="1" smtClean="0"/>
              <a:t>nls-oskari</a:t>
            </a:r>
            <a:endParaRPr lang="fi-FI" altLang="fi-FI" sz="5400" dirty="0" smtClean="0"/>
          </a:p>
          <a:p>
            <a:pPr marL="0" indent="0" algn="ctr">
              <a:lnSpc>
                <a:spcPct val="150000"/>
              </a:lnSpc>
              <a:buNone/>
            </a:pPr>
            <a:r>
              <a:rPr lang="fi-FI" altLang="fi-FI" sz="5400" dirty="0" smtClean="0"/>
              <a:t>  </a:t>
            </a:r>
            <a:r>
              <a:rPr lang="fi-FI" altLang="fi-FI" sz="5400" dirty="0" err="1" smtClean="0"/>
              <a:t>Oskari_org</a:t>
            </a:r>
            <a:endParaRPr lang="fi-FI" altLang="fi-FI" sz="54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899" y="2714560"/>
            <a:ext cx="1831063" cy="15220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839" y="4002490"/>
            <a:ext cx="2181185" cy="218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0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Summer hit 2016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Pok</a:t>
            </a:r>
            <a:r>
              <a:rPr lang="fi-FI" dirty="0" err="1" smtClean="0"/>
              <a:t>é</a:t>
            </a:r>
            <a:r>
              <a:rPr lang="en-US" dirty="0" smtClean="0"/>
              <a:t>mon </a:t>
            </a:r>
            <a:r>
              <a:rPr lang="en-US" dirty="0"/>
              <a:t>GO</a:t>
            </a:r>
          </a:p>
          <a:p>
            <a:pPr lvl="1"/>
            <a:r>
              <a:rPr lang="en-US" dirty="0" smtClean="0"/>
              <a:t>Location </a:t>
            </a:r>
            <a:r>
              <a:rPr lang="en-US" dirty="0"/>
              <a:t>based </a:t>
            </a:r>
            <a:r>
              <a:rPr lang="en-US" dirty="0" smtClean="0"/>
              <a:t>game</a:t>
            </a:r>
          </a:p>
          <a:p>
            <a:pPr lvl="1"/>
            <a:r>
              <a:rPr lang="en-US" dirty="0" smtClean="0"/>
              <a:t>Points </a:t>
            </a:r>
            <a:r>
              <a:rPr lang="en-US" dirty="0"/>
              <a:t>of interest in real </a:t>
            </a:r>
            <a:r>
              <a:rPr lang="en-US" dirty="0" smtClean="0"/>
              <a:t>world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nteract </a:t>
            </a:r>
            <a:r>
              <a:rPr lang="en-US" dirty="0"/>
              <a:t>with game when on/near point of interest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245" y="3720519"/>
            <a:ext cx="4876800" cy="2743979"/>
          </a:xfrm>
          <a:prstGeom prst="rect">
            <a:avLst/>
          </a:prstGeom>
        </p:spPr>
      </p:pic>
      <p:pic>
        <p:nvPicPr>
          <p:cNvPr id="4" name="aRemGAB_460sv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7391" y="1600200"/>
            <a:ext cx="8689217" cy="486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25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6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report an issue/request a point of interest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17638"/>
            <a:ext cx="5414870" cy="4525963"/>
          </a:xfrm>
        </p:spPr>
      </p:pic>
      <p:sp>
        <p:nvSpPr>
          <p:cNvPr id="7" name="Oval 6"/>
          <p:cNvSpPr/>
          <p:nvPr/>
        </p:nvSpPr>
        <p:spPr>
          <a:xfrm>
            <a:off x="598311" y="3014132"/>
            <a:ext cx="3499556" cy="880534"/>
          </a:xfrm>
          <a:prstGeom prst="ellipse">
            <a:avLst/>
          </a:prstGeom>
          <a:noFill/>
          <a:ln w="63500" cap="rnd" cmpd="thickThin">
            <a:solidFill>
              <a:schemeClr val="tx2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238" y="1417638"/>
            <a:ext cx="3552562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215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Oskari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18462"/>
          </a:xfrm>
        </p:spPr>
        <p:txBody>
          <a:bodyPr>
            <a:normAutofit/>
          </a:bodyPr>
          <a:lstStyle/>
          <a:p>
            <a:r>
              <a:rPr lang="fi-FI" dirty="0" err="1" smtClean="0"/>
              <a:t>Free</a:t>
            </a:r>
            <a:r>
              <a:rPr lang="fi-FI" dirty="0" smtClean="0"/>
              <a:t> open </a:t>
            </a:r>
            <a:r>
              <a:rPr lang="fi-FI" dirty="0" err="1"/>
              <a:t>source</a:t>
            </a:r>
            <a:r>
              <a:rPr lang="fi-FI" dirty="0"/>
              <a:t> </a:t>
            </a:r>
            <a:r>
              <a:rPr lang="fi-FI" dirty="0" err="1"/>
              <a:t>platform</a:t>
            </a:r>
            <a:r>
              <a:rPr lang="fi-FI" dirty="0"/>
              <a:t> for </a:t>
            </a:r>
            <a:r>
              <a:rPr lang="fi-FI" dirty="0" err="1"/>
              <a:t>web</a:t>
            </a:r>
            <a:r>
              <a:rPr lang="fi-FI" dirty="0"/>
              <a:t> </a:t>
            </a:r>
            <a:r>
              <a:rPr lang="fi-FI" dirty="0" err="1"/>
              <a:t>map</a:t>
            </a:r>
            <a:r>
              <a:rPr lang="fi-FI" dirty="0"/>
              <a:t> </a:t>
            </a:r>
            <a:r>
              <a:rPr lang="fi-FI" dirty="0" err="1"/>
              <a:t>services</a:t>
            </a:r>
            <a:r>
              <a:rPr lang="fi-FI" dirty="0"/>
              <a:t> (MIT/EUPL</a:t>
            </a:r>
            <a:r>
              <a:rPr lang="fi-FI" dirty="0" smtClean="0"/>
              <a:t>)</a:t>
            </a:r>
          </a:p>
          <a:p>
            <a:r>
              <a:rPr lang="fi-FI" dirty="0" smtClean="0"/>
              <a:t>Java </a:t>
            </a:r>
            <a:r>
              <a:rPr lang="fi-FI" dirty="0" err="1"/>
              <a:t>server</a:t>
            </a:r>
            <a:r>
              <a:rPr lang="fi-FI" dirty="0"/>
              <a:t> </a:t>
            </a:r>
            <a:r>
              <a:rPr lang="fi-FI" dirty="0" smtClean="0"/>
              <a:t>– </a:t>
            </a:r>
            <a:r>
              <a:rPr lang="fi-FI" dirty="0" err="1" smtClean="0"/>
              <a:t>integrates</a:t>
            </a:r>
            <a:r>
              <a:rPr lang="fi-FI" dirty="0" smtClean="0"/>
              <a:t> to </a:t>
            </a:r>
            <a:r>
              <a:rPr lang="fi-FI" dirty="0" err="1"/>
              <a:t>map</a:t>
            </a:r>
            <a:r>
              <a:rPr lang="fi-FI" dirty="0"/>
              <a:t> </a:t>
            </a:r>
            <a:r>
              <a:rPr lang="fi-FI" dirty="0" err="1"/>
              <a:t>services</a:t>
            </a:r>
            <a:r>
              <a:rPr lang="fi-FI" dirty="0"/>
              <a:t> </a:t>
            </a:r>
            <a:r>
              <a:rPr lang="fi-FI" dirty="0" err="1"/>
              <a:t>using</a:t>
            </a:r>
            <a:r>
              <a:rPr lang="fi-FI" dirty="0"/>
              <a:t> OGC </a:t>
            </a:r>
            <a:r>
              <a:rPr lang="fi-FI" dirty="0" err="1" smtClean="0"/>
              <a:t>standards</a:t>
            </a:r>
            <a:r>
              <a:rPr lang="fi-FI" dirty="0" smtClean="0"/>
              <a:t> and </a:t>
            </a:r>
            <a:r>
              <a:rPr lang="fi-FI" dirty="0" err="1" smtClean="0"/>
              <a:t>allows</a:t>
            </a:r>
            <a:r>
              <a:rPr lang="fi-FI" dirty="0" smtClean="0"/>
              <a:t> </a:t>
            </a:r>
            <a:r>
              <a:rPr lang="fi-FI" dirty="0" err="1" smtClean="0"/>
              <a:t>extensions</a:t>
            </a:r>
            <a:r>
              <a:rPr lang="fi-FI" dirty="0" smtClean="0"/>
              <a:t> for </a:t>
            </a:r>
            <a:r>
              <a:rPr lang="fi-FI" dirty="0" err="1" smtClean="0"/>
              <a:t>proprietary</a:t>
            </a:r>
            <a:r>
              <a:rPr lang="fi-FI" dirty="0" smtClean="0"/>
              <a:t> </a:t>
            </a:r>
            <a:r>
              <a:rPr lang="fi-FI" dirty="0" err="1" smtClean="0"/>
              <a:t>formats</a:t>
            </a:r>
            <a:endParaRPr lang="fi-FI" dirty="0" smtClean="0"/>
          </a:p>
          <a:p>
            <a:r>
              <a:rPr lang="fi-FI" dirty="0" err="1" smtClean="0"/>
              <a:t>Extensible</a:t>
            </a:r>
            <a:r>
              <a:rPr lang="fi-FI" dirty="0" smtClean="0"/>
              <a:t> </a:t>
            </a:r>
            <a:r>
              <a:rPr lang="fi-FI" dirty="0" err="1" smtClean="0"/>
              <a:t>Javascript</a:t>
            </a:r>
            <a:r>
              <a:rPr lang="fi-FI" dirty="0" smtClean="0"/>
              <a:t> </a:t>
            </a:r>
            <a:r>
              <a:rPr lang="fi-FI" dirty="0" err="1"/>
              <a:t>frontend</a:t>
            </a:r>
            <a:r>
              <a:rPr lang="fi-FI" dirty="0"/>
              <a:t> - </a:t>
            </a:r>
            <a:r>
              <a:rPr lang="fi-FI" dirty="0" err="1" smtClean="0"/>
              <a:t>modules</a:t>
            </a:r>
            <a:r>
              <a:rPr lang="fi-FI" dirty="0" smtClean="0"/>
              <a:t> </a:t>
            </a:r>
            <a:r>
              <a:rPr lang="fi-FI" dirty="0"/>
              <a:t>for </a:t>
            </a:r>
            <a:r>
              <a:rPr lang="fi-FI" dirty="0" err="1"/>
              <a:t>building</a:t>
            </a:r>
            <a:r>
              <a:rPr lang="fi-FI" dirty="0"/>
              <a:t> </a:t>
            </a:r>
            <a:r>
              <a:rPr lang="fi-FI" dirty="0" err="1"/>
              <a:t>web</a:t>
            </a:r>
            <a:r>
              <a:rPr lang="fi-FI" dirty="0"/>
              <a:t> </a:t>
            </a:r>
            <a:r>
              <a:rPr lang="fi-FI" dirty="0" err="1"/>
              <a:t>apps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3590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158044" y="135468"/>
            <a:ext cx="8590845" cy="6722532"/>
            <a:chOff x="2858814" y="1382643"/>
            <a:chExt cx="6032938" cy="5207343"/>
          </a:xfrm>
        </p:grpSpPr>
        <p:sp>
          <p:nvSpPr>
            <p:cNvPr id="4" name="Ellipsi 4"/>
            <p:cNvSpPr/>
            <p:nvPr/>
          </p:nvSpPr>
          <p:spPr>
            <a:xfrm>
              <a:off x="2858814" y="1702676"/>
              <a:ext cx="6032938" cy="4887310"/>
            </a:xfrm>
            <a:prstGeom prst="ellipse">
              <a:avLst/>
            </a:prstGeom>
            <a:noFill/>
            <a:ln w="76200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pic>
          <p:nvPicPr>
            <p:cNvPr id="5" name="Kuva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2414" y="1382643"/>
              <a:ext cx="1480151" cy="64006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6" name="Tekstiruutu 5"/>
            <p:cNvSpPr txBox="1"/>
            <p:nvPr/>
          </p:nvSpPr>
          <p:spPr>
            <a:xfrm>
              <a:off x="4388117" y="2101905"/>
              <a:ext cx="34417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i-FI" sz="28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OSKARI NETWORK</a:t>
              </a:r>
              <a:endParaRPr lang="fi-FI" sz="28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7" name="Picture 14" descr="Etusivu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56565" y="2810588"/>
              <a:ext cx="1291872" cy="404042"/>
            </a:xfrm>
            <a:prstGeom prst="rect">
              <a:avLst/>
            </a:prstGeom>
            <a:solidFill>
              <a:srgbClr val="3751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2" descr="https://tietopalvelut.kauppalehti.fi/img/yrityslogot/tilastokeskus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5900" y="2844644"/>
              <a:ext cx="1143820" cy="315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8" descr="http://www.deeper.fi/old/images/stories/logos/asiakkuudet_tampereenkaupunki.gif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0542" y="3423266"/>
              <a:ext cx="838964" cy="8389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2" descr="Turku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6852"/>
            <a:stretch>
              <a:fillRect/>
            </a:stretch>
          </p:blipFill>
          <p:spPr bwMode="auto">
            <a:xfrm>
              <a:off x="4387576" y="3357053"/>
              <a:ext cx="1056783" cy="463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20" descr="http://euoffice.it.helsinki.fi/wp-content/uploads/2013/04/HK_Fin_RGB_png_49294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00" t="26947" r="14999" b="29938"/>
            <a:stretch>
              <a:fillRect/>
            </a:stretch>
          </p:blipFill>
          <p:spPr bwMode="auto">
            <a:xfrm>
              <a:off x="4375260" y="3955937"/>
              <a:ext cx="1753291" cy="483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Kuva 1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70077" y="3296176"/>
              <a:ext cx="784228" cy="734364"/>
            </a:xfrm>
            <a:prstGeom prst="rect">
              <a:avLst/>
            </a:prstGeom>
          </p:spPr>
        </p:pic>
        <p:pic>
          <p:nvPicPr>
            <p:cNvPr id="13" name="Kuva 4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4646" y="2648092"/>
              <a:ext cx="862186" cy="6114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2" descr="GTK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4173" y="2737684"/>
              <a:ext cx="429898" cy="612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Picture 16" descr="http://www.kokemaenjoki.net/media/images/lounaispaikka_iso.png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7906" y="3472335"/>
              <a:ext cx="1647716" cy="3820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8" descr="http://www.lut.fi/lut-6.1-theme/images/lut/lut_logo.png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54327" y="4002016"/>
              <a:ext cx="1420549" cy="43992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4" descr="logo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8745" y="5706405"/>
              <a:ext cx="516880" cy="5529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" name="Picture 10" descr="http://www.valtiolle.fi/valtiolle/fi/02_tutustu_tyonantajiin/Aluehallintovirastot_AVI/AVI_web.jpg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89023" y="4489583"/>
              <a:ext cx="1486877" cy="4056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10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0970" y="4430786"/>
              <a:ext cx="987581" cy="484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Picture 6" descr="Gofore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6589" y="4564171"/>
              <a:ext cx="1234503" cy="4073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1" name="Picture 9" descr="It-logo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67669" y="4986112"/>
              <a:ext cx="1308231" cy="310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12" descr="Paikkatietokonsultit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5900" y="5045848"/>
              <a:ext cx="2035245" cy="2428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" name="Picture 22" descr="http://www.xample.ch/wp-content/uploads/2013/03/karttakeskus.png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79" t="35072" r="17827" b="37650"/>
            <a:stretch>
              <a:fillRect/>
            </a:stretch>
          </p:blipFill>
          <p:spPr bwMode="auto">
            <a:xfrm>
              <a:off x="6911145" y="5044885"/>
              <a:ext cx="1404144" cy="251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Picture 48" descr="http://leanentrepreneur.co/wp-content/uploads/2012/12/Reaktor-logo.png"/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40" t="30240" r="6761" b="34480"/>
            <a:stretch>
              <a:fillRect/>
            </a:stretch>
          </p:blipFill>
          <p:spPr bwMode="auto">
            <a:xfrm>
              <a:off x="3842877" y="5380404"/>
              <a:ext cx="1149537" cy="230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" name="Picture 36" descr="http://www.taloussanomat.fi/img.php?f=Dimenteq_Logo.jpg&amp;w=800"/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0970" y="5337555"/>
              <a:ext cx="1368743" cy="303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" name="Picture 34" descr="http://www.sito.fi/media/sito_logo_large1.jpg"/>
            <p:cNvPicPr>
              <a:picLocks noChangeAspect="1" noChangeArrowheads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46" t="36877" r="6270" b="35464"/>
            <a:stretch>
              <a:fillRect/>
            </a:stretch>
          </p:blipFill>
          <p:spPr bwMode="auto">
            <a:xfrm>
              <a:off x="6658269" y="5368477"/>
              <a:ext cx="850173" cy="268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30" descr="https://lh6.googleusercontent.com/-5XbIjVR_Tvc/UmeeXXE1SDI/AAAAAAAAAA8/KaO3m7WEVME/s0/sc5logo-rgb-med.png"/>
            <p:cNvPicPr>
              <a:picLocks noChangeAspect="1" noChangeArrowheads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98415" y="2921053"/>
              <a:ext cx="403646" cy="4036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2" descr="Home"/>
            <p:cNvPicPr>
              <a:picLocks noChangeAspect="1" noChangeArrowheads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3601" y="4589572"/>
              <a:ext cx="740175" cy="507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2" descr="http://www.spatineo.com/wp-content/themes/spatineo/images/spatineo-logo-pieni.png"/>
            <p:cNvPicPr>
              <a:picLocks noChangeAspect="1" noChangeArrowheads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21784" y="5706927"/>
              <a:ext cx="1105666" cy="2257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Picture 6" descr="http://kiloe.cdn.geniem.com/content/themes/kilosoft/img/logo.png"/>
            <p:cNvPicPr>
              <a:picLocks noChangeAspect="1" noChangeArrowheads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23336" y="5706405"/>
              <a:ext cx="1167084" cy="1861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" name="Picture 22" descr="http://portal.liikennevirasto.fi/portal/pls/portal/docs/1/13368001.JPG"/>
            <p:cNvPicPr>
              <a:picLocks noChangeAspect="1" noChangeArrowheads="1"/>
            </p:cNvPicPr>
            <p:nvPr/>
          </p:nvPicPr>
          <p:blipFill>
            <a:blip r:embed="rId2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1895" y="3982137"/>
              <a:ext cx="474304" cy="541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2" name="Picture 41" descr="Trafi"/>
            <p:cNvPicPr>
              <a:picLocks noChangeAspect="1" noChangeArrowheads="1"/>
            </p:cNvPicPr>
            <p:nvPr/>
          </p:nvPicPr>
          <p:blipFill>
            <a:blip r:embed="rId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48778" y="5987681"/>
              <a:ext cx="983920" cy="284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3" name="Picture 4" descr="Museovirasto"/>
            <p:cNvPicPr>
              <a:picLocks noChangeAspect="1" noChangeArrowheads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44252" y="6021423"/>
              <a:ext cx="725251" cy="382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5810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/>
              <a:t>Publishing a MAP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67" y="1214438"/>
            <a:ext cx="7428898" cy="520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93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/>
              <a:t>Publishing a MAP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10451"/>
            <a:ext cx="8229600" cy="2466882"/>
          </a:xfrm>
        </p:spPr>
      </p:pic>
    </p:spTree>
    <p:extLst>
      <p:ext uri="{BB962C8B-B14F-4D97-AF65-F5344CB8AC3E}">
        <p14:creationId xmlns:p14="http://schemas.microsoft.com/office/powerpoint/2010/main" val="132195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InteractiON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Controlling the map/services</a:t>
            </a:r>
          </a:p>
          <a:p>
            <a:pPr lvl="1"/>
            <a:r>
              <a:rPr lang="en-US" dirty="0" smtClean="0"/>
              <a:t>Move map</a:t>
            </a:r>
          </a:p>
          <a:p>
            <a:pPr lvl="1"/>
            <a:r>
              <a:rPr lang="en-US" dirty="0" smtClean="0"/>
              <a:t>Make a search</a:t>
            </a:r>
          </a:p>
          <a:p>
            <a:r>
              <a:rPr lang="en-US" dirty="0" smtClean="0"/>
              <a:t>Reacting to events on map</a:t>
            </a:r>
          </a:p>
          <a:p>
            <a:pPr lvl="1"/>
            <a:r>
              <a:rPr lang="en-US" dirty="0" smtClean="0"/>
              <a:t>Map moved</a:t>
            </a:r>
            <a:endParaRPr lang="en-US" dirty="0"/>
          </a:p>
          <a:p>
            <a:pPr lvl="1"/>
            <a:r>
              <a:rPr lang="en-US" dirty="0" smtClean="0"/>
              <a:t>Marker/feature on map clicked</a:t>
            </a:r>
          </a:p>
          <a:p>
            <a:r>
              <a:rPr lang="en-US" dirty="0" smtClean="0"/>
              <a:t>Enhance map</a:t>
            </a:r>
          </a:p>
          <a:p>
            <a:pPr lvl="1"/>
            <a:r>
              <a:rPr lang="en-US" dirty="0" smtClean="0"/>
              <a:t>Add features or markers</a:t>
            </a:r>
          </a:p>
          <a:p>
            <a:pPr lvl="1"/>
            <a:r>
              <a:rPr lang="en-US" dirty="0" smtClean="0"/>
              <a:t>Draw on map</a:t>
            </a:r>
          </a:p>
          <a:p>
            <a:r>
              <a:rPr lang="en-US" dirty="0" smtClean="0"/>
              <a:t>‘</a:t>
            </a:r>
            <a:r>
              <a:rPr lang="en-US" dirty="0" err="1" smtClean="0"/>
              <a:t>npm</a:t>
            </a:r>
            <a:r>
              <a:rPr lang="en-US" dirty="0" smtClean="0"/>
              <a:t> </a:t>
            </a:r>
            <a:r>
              <a:rPr lang="en-US" dirty="0"/>
              <a:t>install </a:t>
            </a:r>
            <a:r>
              <a:rPr lang="en-US" dirty="0" err="1" smtClean="0"/>
              <a:t>oskari-rpc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Vanilla/plain JS</a:t>
            </a:r>
            <a:endParaRPr lang="en-US" dirty="0"/>
          </a:p>
          <a:p>
            <a:pPr lvl="1"/>
            <a:r>
              <a:rPr lang="en-US" dirty="0" smtClean="0"/>
              <a:t>Uses </a:t>
            </a:r>
            <a:r>
              <a:rPr lang="en-US" dirty="0" err="1" smtClean="0"/>
              <a:t>window.postMessage</a:t>
            </a:r>
            <a:r>
              <a:rPr lang="en-US" dirty="0" smtClean="0"/>
              <a:t>()</a:t>
            </a:r>
          </a:p>
          <a:p>
            <a:pPr lvl="1"/>
            <a:r>
              <a:rPr lang="en-US" dirty="0" smtClean="0"/>
              <a:t>Communication restricted by domain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30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 to 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</a:t>
            </a:r>
            <a:r>
              <a:rPr lang="en-US" dirty="0" smtClean="0"/>
              <a:t>nclude map HTML on page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Include JS-lib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</a:t>
            </a:r>
            <a:r>
              <a:rPr lang="en-US" dirty="0" smtClean="0"/>
              <a:t>all </a:t>
            </a:r>
            <a:r>
              <a:rPr lang="en-US" dirty="0" err="1" smtClean="0"/>
              <a:t>OskariRPC.connect</a:t>
            </a:r>
            <a:r>
              <a:rPr lang="en-US" dirty="0" smtClean="0"/>
              <a:t>()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Wait for </a:t>
            </a:r>
            <a:r>
              <a:rPr lang="en-US" dirty="0" err="1" smtClean="0"/>
              <a:t>onReady</a:t>
            </a:r>
            <a:r>
              <a:rPr lang="en-US" dirty="0" smtClean="0"/>
              <a:t>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03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skari_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Oskari_teema</Template>
  <TotalTime>23829</TotalTime>
  <Words>348</Words>
  <Application>Microsoft Macintosh PowerPoint</Application>
  <PresentationFormat>On-screen Show (4:3)</PresentationFormat>
  <Paragraphs>118</Paragraphs>
  <Slides>18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 Black</vt:lpstr>
      <vt:lpstr>Calibri</vt:lpstr>
      <vt:lpstr>Calibri Light</vt:lpstr>
      <vt:lpstr>Arial</vt:lpstr>
      <vt:lpstr>oskari_teema</vt:lpstr>
      <vt:lpstr>Kickstart your web map app!</vt:lpstr>
      <vt:lpstr>Summer hit 2016</vt:lpstr>
      <vt:lpstr>report an issue/request a point of interest</vt:lpstr>
      <vt:lpstr>Oskari</vt:lpstr>
      <vt:lpstr>PowerPoint Presentation</vt:lpstr>
      <vt:lpstr>Publishing a MAP</vt:lpstr>
      <vt:lpstr>Publishing a MAP</vt:lpstr>
      <vt:lpstr>InteractiON</vt:lpstr>
      <vt:lpstr>Connect to map</vt:lpstr>
      <vt:lpstr>Location</vt:lpstr>
      <vt:lpstr>Markers</vt:lpstr>
      <vt:lpstr>Layers</vt:lpstr>
      <vt:lpstr>UI</vt:lpstr>
      <vt:lpstr>Drawing</vt:lpstr>
      <vt:lpstr>Features</vt:lpstr>
      <vt:lpstr>And More</vt:lpstr>
      <vt:lpstr>Users of Oskari</vt:lpstr>
      <vt:lpstr>Thank you! Questions?</vt:lpstr>
    </vt:vector>
  </TitlesOfParts>
  <Company>Maanmittauslaitos</Company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>Visuri Hanna</dc:creator>
  <cp:lastModifiedBy>Sami Mäkinen</cp:lastModifiedBy>
  <cp:revision>201</cp:revision>
  <dcterms:created xsi:type="dcterms:W3CDTF">2015-09-07T06:38:45Z</dcterms:created>
  <dcterms:modified xsi:type="dcterms:W3CDTF">2016-08-20T11:46:43Z</dcterms:modified>
</cp:coreProperties>
</file>

<file path=docProps/thumbnail.jpeg>
</file>